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72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C333-850D-4753-8258-19D5507B3E4D}" type="datetimeFigureOut">
              <a:rPr lang="tr-TR" smtClean="0"/>
              <a:pPr/>
              <a:t>25.10.2011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9739535-6A0D-426A-8979-5FAE750F27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C333-850D-4753-8258-19D5507B3E4D}" type="datetimeFigureOut">
              <a:rPr lang="tr-TR" smtClean="0"/>
              <a:pPr/>
              <a:t>25.10.2011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9535-6A0D-426A-8979-5FAE750F27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C333-850D-4753-8258-19D5507B3E4D}" type="datetimeFigureOut">
              <a:rPr lang="tr-TR" smtClean="0"/>
              <a:pPr/>
              <a:t>25.10.2011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9535-6A0D-426A-8979-5FAE750F27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C333-850D-4753-8258-19D5507B3E4D}" type="datetimeFigureOut">
              <a:rPr lang="tr-TR" smtClean="0"/>
              <a:pPr/>
              <a:t>25.10.2011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9535-6A0D-426A-8979-5FAE750F27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C333-850D-4753-8258-19D5507B3E4D}" type="datetimeFigureOut">
              <a:rPr lang="tr-TR" smtClean="0"/>
              <a:pPr/>
              <a:t>25.10.2011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739535-6A0D-426A-8979-5FAE750F27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C333-850D-4753-8258-19D5507B3E4D}" type="datetimeFigureOut">
              <a:rPr lang="tr-TR" smtClean="0"/>
              <a:pPr/>
              <a:t>25.10.2011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9535-6A0D-426A-8979-5FAE750F27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C333-850D-4753-8258-19D5507B3E4D}" type="datetimeFigureOut">
              <a:rPr lang="tr-TR" smtClean="0"/>
              <a:pPr/>
              <a:t>25.10.2011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9535-6A0D-426A-8979-5FAE750F27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C333-850D-4753-8258-19D5507B3E4D}" type="datetimeFigureOut">
              <a:rPr lang="tr-TR" smtClean="0"/>
              <a:pPr/>
              <a:t>25.10.2011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9535-6A0D-426A-8979-5FAE750F27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C333-850D-4753-8258-19D5507B3E4D}" type="datetimeFigureOut">
              <a:rPr lang="tr-TR" smtClean="0"/>
              <a:pPr/>
              <a:t>25.10.2011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9535-6A0D-426A-8979-5FAE750F27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C333-850D-4753-8258-19D5507B3E4D}" type="datetimeFigureOut">
              <a:rPr lang="tr-TR" smtClean="0"/>
              <a:pPr/>
              <a:t>25.10.2011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39535-6A0D-426A-8979-5FAE750F27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C333-850D-4753-8258-19D5507B3E4D}" type="datetimeFigureOut">
              <a:rPr lang="tr-TR" smtClean="0"/>
              <a:pPr/>
              <a:t>25.10.2011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739535-6A0D-426A-8979-5FAE750F27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00C333-850D-4753-8258-19D5507B3E4D}" type="datetimeFigureOut">
              <a:rPr lang="tr-TR" smtClean="0"/>
              <a:pPr/>
              <a:t>25.10.2011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9739535-6A0D-426A-8979-5FAE750F279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6-A Sınıfı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000" dirty="0" smtClean="0"/>
              <a:t>Tamsayılar</a:t>
            </a:r>
            <a:endParaRPr lang="tr-T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734885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827584" y="2204864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400" dirty="0" smtClean="0"/>
              <a:t> Sayıların önüne konulan “+” ve    “-”  işaretleri sayıların yününü belirtir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en-US" dirty="0"/>
          </a:p>
        </p:txBody>
      </p:sp>
      <p:sp>
        <p:nvSpPr>
          <p:cNvPr id="6" name="5 Dikdörtgen"/>
          <p:cNvSpPr/>
          <p:nvPr/>
        </p:nvSpPr>
        <p:spPr>
          <a:xfrm>
            <a:off x="971600" y="3140968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400" dirty="0" smtClean="0"/>
              <a:t>Önünde “</a:t>
            </a:r>
            <a:r>
              <a:rPr lang="tr-TR" sz="2400" b="1" dirty="0" smtClean="0">
                <a:solidFill>
                  <a:srgbClr val="C00000"/>
                </a:solidFill>
              </a:rPr>
              <a:t>+</a:t>
            </a:r>
            <a:r>
              <a:rPr lang="tr-TR" sz="2400" dirty="0" smtClean="0"/>
              <a:t>” işareti olan sayılar     “</a:t>
            </a:r>
            <a:r>
              <a:rPr lang="tr-TR" sz="2400" b="1" dirty="0" smtClean="0">
                <a:solidFill>
                  <a:srgbClr val="C00000"/>
                </a:solidFill>
              </a:rPr>
              <a:t>pozitif sayılar</a:t>
            </a:r>
            <a:r>
              <a:rPr lang="tr-TR" sz="2400" dirty="0" smtClean="0"/>
              <a:t>” dır.</a:t>
            </a:r>
          </a:p>
        </p:txBody>
      </p:sp>
      <p:sp>
        <p:nvSpPr>
          <p:cNvPr id="7" name="6 Dikdörtgen"/>
          <p:cNvSpPr/>
          <p:nvPr/>
        </p:nvSpPr>
        <p:spPr>
          <a:xfrm>
            <a:off x="899592" y="3933056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400" dirty="0" smtClean="0"/>
              <a:t>Önünde “</a:t>
            </a:r>
            <a:r>
              <a:rPr lang="tr-TR" sz="2400" b="1" dirty="0" smtClean="0">
                <a:solidFill>
                  <a:srgbClr val="C00000"/>
                </a:solidFill>
              </a:rPr>
              <a:t>-</a:t>
            </a:r>
            <a:r>
              <a:rPr lang="tr-TR" sz="2400" dirty="0" smtClean="0"/>
              <a:t>” işareti olan sayılar     “</a:t>
            </a:r>
            <a:r>
              <a:rPr lang="tr-TR" sz="2400" b="1" dirty="0" smtClean="0">
                <a:solidFill>
                  <a:srgbClr val="C00000"/>
                </a:solidFill>
              </a:rPr>
              <a:t>negatif sayılar</a:t>
            </a:r>
            <a:r>
              <a:rPr lang="tr-TR" sz="2400" dirty="0" smtClean="0"/>
              <a:t>”dır.</a:t>
            </a:r>
          </a:p>
        </p:txBody>
      </p:sp>
      <p:sp>
        <p:nvSpPr>
          <p:cNvPr id="8" name="7 Dikdörtgen"/>
          <p:cNvSpPr/>
          <p:nvPr/>
        </p:nvSpPr>
        <p:spPr>
          <a:xfrm>
            <a:off x="971600" y="4725144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r-TR" sz="2400" dirty="0" smtClean="0"/>
              <a:t>0(sıfır) sayısı ne negatif ne pozitif sayıdır.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7772400" cy="1910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57824"/>
            <a:ext cx="820891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Tam sayıları karşılaştıralım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017640" cy="4572000"/>
          </a:xfrm>
        </p:spPr>
        <p:txBody>
          <a:bodyPr>
            <a:normAutofit fontScale="92500" lnSpcReduction="10000"/>
          </a:bodyPr>
          <a:lstStyle/>
          <a:p>
            <a:r>
              <a:rPr lang="tr-TR" sz="2200" dirty="0" smtClean="0"/>
              <a:t>En soğuk ve sıcak iller hangileridir?</a:t>
            </a:r>
          </a:p>
          <a:p>
            <a:endParaRPr lang="tr-TR" sz="2200" dirty="0" smtClean="0"/>
          </a:p>
          <a:p>
            <a:r>
              <a:rPr lang="tr-TR" sz="2200" dirty="0" smtClean="0"/>
              <a:t>Erzurum ve İzmir’in hava sıcaklıklarını karşılaştıralım.</a:t>
            </a:r>
          </a:p>
          <a:p>
            <a:pPr>
              <a:buNone/>
            </a:pPr>
            <a:endParaRPr lang="tr-TR" sz="2200" dirty="0" smtClean="0"/>
          </a:p>
          <a:p>
            <a:r>
              <a:rPr lang="tr-TR" sz="2200" dirty="0" smtClean="0"/>
              <a:t>Kars ile Erzurum’un hava sıcaklıklarını karşılaştıralım.</a:t>
            </a:r>
          </a:p>
          <a:p>
            <a:pPr>
              <a:buNone/>
            </a:pPr>
            <a:endParaRPr lang="tr-TR" sz="2200" dirty="0" smtClean="0"/>
          </a:p>
          <a:p>
            <a:r>
              <a:rPr lang="tr-TR" sz="2200" dirty="0" smtClean="0"/>
              <a:t>Diyarbakır ile Ankara’nın hava sıcaklıklarını karşılaştıralım.</a:t>
            </a:r>
          </a:p>
          <a:p>
            <a:endParaRPr lang="tr-TR" sz="2200" dirty="0" smtClean="0"/>
          </a:p>
          <a:p>
            <a:r>
              <a:rPr lang="tr-TR" sz="2200" dirty="0" smtClean="0"/>
              <a:t>Tablodaki sıcaklıkları sayı doğrusu üzerinde gösteriniz.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5" y="1700808"/>
            <a:ext cx="3342687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Bir arkadaşınızın 10 TL borcu varken başka bir arkadaşınızın  6 TL parası olsun. Bu iki arkadaşınızın para durumunu tam sayı olarak ifade edelim. Sayı doğrusu üzerinde gösterip hangi arkadaşınızın daha avantajlı olduğunu belirleyelim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449688" cy="4572000"/>
          </a:xfrm>
        </p:spPr>
        <p:txBody>
          <a:bodyPr/>
          <a:lstStyle/>
          <a:p>
            <a:r>
              <a:rPr lang="tr-TR" dirty="0" smtClean="0"/>
              <a:t>Etkinliğimize dönecek olursak;</a:t>
            </a:r>
          </a:p>
          <a:p>
            <a:pPr lvl="1"/>
            <a:r>
              <a:rPr lang="tr-TR" dirty="0" smtClean="0"/>
              <a:t>İllerin sıcaklıklarını sayı doğrusunda tekrar gösterip, sıcaklıklarını küçükten büyüğe sıralayalım.</a:t>
            </a:r>
          </a:p>
          <a:p>
            <a:pPr lvl="1"/>
            <a:endParaRPr lang="tr-TR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772816"/>
            <a:ext cx="3342687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Çıkarımlar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71600" y="1700808"/>
            <a:ext cx="7772400" cy="1296144"/>
          </a:xfrm>
        </p:spPr>
        <p:txBody>
          <a:bodyPr/>
          <a:lstStyle/>
          <a:p>
            <a:r>
              <a:rPr lang="tr-TR" dirty="0" smtClean="0"/>
              <a:t>Yaptığımız örneklerde şunu gördük ki,</a:t>
            </a:r>
          </a:p>
          <a:p>
            <a:pPr lvl="1"/>
            <a:r>
              <a:rPr lang="tr-TR" dirty="0" smtClean="0"/>
              <a:t>Sayı doğrusunda sayılar soldan sağa büyür.</a:t>
            </a:r>
          </a:p>
          <a:p>
            <a:pPr lvl="1">
              <a:buNone/>
            </a:pPr>
            <a:endParaRPr lang="tr-T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171824"/>
            <a:ext cx="6552728" cy="83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6 Düz Ok Bağlayıcısı"/>
          <p:cNvCxnSpPr/>
          <p:nvPr/>
        </p:nvCxnSpPr>
        <p:spPr>
          <a:xfrm>
            <a:off x="1763688" y="4293096"/>
            <a:ext cx="48965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flipH="1">
            <a:off x="1835696" y="5085184"/>
            <a:ext cx="47525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Metin kutusu"/>
          <p:cNvSpPr txBox="1"/>
          <p:nvPr/>
        </p:nvSpPr>
        <p:spPr>
          <a:xfrm>
            <a:off x="3347864" y="44371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BÜYÜR</a:t>
            </a:r>
            <a:endParaRPr lang="tr-TR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3419872" y="530120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KÜÇÜLÜR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Çözelim-Öğrenelim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489248" cy="72008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1.</a:t>
            </a:r>
            <a:endParaRPr lang="tr-T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44824"/>
            <a:ext cx="7772400" cy="1827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Hatırlayalım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Şimdiye kadar öğrendiğimiz sayılar nelerdir?</a:t>
            </a:r>
            <a:endParaRPr lang="tr-TR" dirty="0"/>
          </a:p>
          <a:p>
            <a:pPr lvl="1"/>
            <a:r>
              <a:rPr lang="tr-TR" dirty="0" smtClean="0"/>
              <a:t>Sayma sayıları: 1,2,3,4,….</a:t>
            </a:r>
          </a:p>
          <a:p>
            <a:pPr lvl="1"/>
            <a:r>
              <a:rPr lang="tr-TR" dirty="0" smtClean="0"/>
              <a:t>Doğal sayıları: 0,1,2,3,4,…..</a:t>
            </a:r>
            <a:endParaRPr lang="tr-TR" dirty="0"/>
          </a:p>
          <a:p>
            <a:r>
              <a:rPr lang="tr-TR" dirty="0" smtClean="0"/>
              <a:t>Bu sayıları etrafımızdaki çoklukları ifade etmek için kullanıyorduk</a:t>
            </a:r>
          </a:p>
          <a:p>
            <a:pPr lvl="1"/>
            <a:r>
              <a:rPr lang="tr-TR" dirty="0" smtClean="0"/>
              <a:t>Ör; sınıfımızdaki kızların sayısı, kütüphanedeki kitapların sayısı gibi..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Düşünelim, Fikir Yürütelim</a:t>
            </a: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5904656" cy="3528392"/>
          </a:xfrm>
        </p:spPr>
        <p:txBody>
          <a:bodyPr>
            <a:normAutofit/>
          </a:bodyPr>
          <a:lstStyle/>
          <a:p>
            <a:r>
              <a:rPr lang="tr-TR" dirty="0" smtClean="0"/>
              <a:t>Bazı durumları ifade etmekte doğal sayılar yetersiz kalır.</a:t>
            </a:r>
          </a:p>
          <a:p>
            <a:pPr>
              <a:buNone/>
            </a:pPr>
            <a:endParaRPr lang="tr-TR" dirty="0" smtClean="0"/>
          </a:p>
          <a:p>
            <a:pPr lvl="1"/>
            <a:r>
              <a:rPr lang="tr-TR" dirty="0" smtClean="0"/>
              <a:t>Hava durumu</a:t>
            </a:r>
          </a:p>
          <a:p>
            <a:pPr lvl="2"/>
            <a:r>
              <a:rPr lang="tr-TR" i="1" dirty="0" smtClean="0"/>
              <a:t>Sıfır altında 10 ° C,</a:t>
            </a:r>
          </a:p>
          <a:p>
            <a:pPr lvl="2">
              <a:buNone/>
            </a:pPr>
            <a:r>
              <a:rPr lang="tr-TR" i="1" dirty="0" smtClean="0"/>
              <a:t>    sıfırın üstünde 5 ° C</a:t>
            </a:r>
          </a:p>
        </p:txBody>
      </p:sp>
      <p:pic>
        <p:nvPicPr>
          <p:cNvPr id="1029" name="Picture 5" descr="C:\Users\user\Desktop\hava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852936"/>
            <a:ext cx="3456384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Düşünelim, Fikir Yürütelim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043608" y="2924944"/>
            <a:ext cx="2602632" cy="720080"/>
          </a:xfrm>
        </p:spPr>
        <p:txBody>
          <a:bodyPr/>
          <a:lstStyle/>
          <a:p>
            <a:pPr lvl="1"/>
            <a:r>
              <a:rPr lang="tr-TR" dirty="0" smtClean="0"/>
              <a:t>Sıcaklıklar</a:t>
            </a:r>
            <a:endParaRPr lang="tr-TR" dirty="0"/>
          </a:p>
        </p:txBody>
      </p:sp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772816"/>
            <a:ext cx="3672408" cy="46873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Düşünelim, Fikir Yürütelim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2636912"/>
            <a:ext cx="4114800" cy="2044823"/>
          </a:xfrm>
        </p:spPr>
        <p:txBody>
          <a:bodyPr>
            <a:normAutofit/>
          </a:bodyPr>
          <a:lstStyle/>
          <a:p>
            <a:pPr lvl="1"/>
            <a:r>
              <a:rPr lang="tr-TR" dirty="0" smtClean="0"/>
              <a:t>Deniz seviyesi, derinlikler ve yükseklikler</a:t>
            </a:r>
          </a:p>
          <a:p>
            <a:pPr lvl="2"/>
            <a:r>
              <a:rPr lang="tr-TR" i="1" dirty="0" smtClean="0"/>
              <a:t>Deniz seviyesi 0 olarak kabul edilir.</a:t>
            </a:r>
            <a:endParaRPr lang="tr-TR" i="1" dirty="0"/>
          </a:p>
        </p:txBody>
      </p:sp>
      <p:pic>
        <p:nvPicPr>
          <p:cNvPr id="3074" name="Picture 2" descr="C:\Users\user\Desktop\tam_sayilar_orn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988840"/>
            <a:ext cx="4546476" cy="3324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Düşünelim, Fikir Yürütelim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3284984"/>
            <a:ext cx="3384376" cy="1152128"/>
          </a:xfrm>
        </p:spPr>
        <p:txBody>
          <a:bodyPr>
            <a:normAutofit/>
          </a:bodyPr>
          <a:lstStyle/>
          <a:p>
            <a:pPr lvl="1"/>
            <a:r>
              <a:rPr lang="tr-TR" dirty="0" smtClean="0"/>
              <a:t>Asansörler</a:t>
            </a:r>
          </a:p>
          <a:p>
            <a:pPr lvl="2"/>
            <a:r>
              <a:rPr lang="tr-TR" i="1" dirty="0" smtClean="0"/>
              <a:t>Zemin kat 0. kat olarak alınır.</a:t>
            </a:r>
            <a:endParaRPr lang="tr-TR" i="1" dirty="0"/>
          </a:p>
        </p:txBody>
      </p:sp>
      <p:pic>
        <p:nvPicPr>
          <p:cNvPr id="4099" name="Picture 3" descr="C:\Users\us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988840"/>
            <a:ext cx="3024336" cy="2388777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284984"/>
            <a:ext cx="1152128" cy="29523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Karşılaştıralım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2060848"/>
            <a:ext cx="8229600" cy="1468760"/>
          </a:xfrm>
        </p:spPr>
        <p:txBody>
          <a:bodyPr/>
          <a:lstStyle/>
          <a:p>
            <a:r>
              <a:rPr lang="tr-TR" dirty="0" smtClean="0"/>
              <a:t>Şimdiye kadar verdiğimiz örneklerde ortak olan özellikler nelerdir?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511878">
            <a:off x="6799090" y="615529"/>
            <a:ext cx="1372851" cy="1372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898" y="2924944"/>
            <a:ext cx="2438632" cy="3112626"/>
          </a:xfrm>
          <a:prstGeom prst="rect">
            <a:avLst/>
          </a:prstGeom>
          <a:noFill/>
        </p:spPr>
      </p:pic>
      <p:pic>
        <p:nvPicPr>
          <p:cNvPr id="6" name="Picture 2" descr="C:\Users\user\Desktop\tam_sayilar_orne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3356992"/>
            <a:ext cx="3178324" cy="2323880"/>
          </a:xfrm>
          <a:prstGeom prst="rect">
            <a:avLst/>
          </a:prstGeom>
          <a:noFill/>
        </p:spPr>
      </p:pic>
      <p:pic>
        <p:nvPicPr>
          <p:cNvPr id="7" name="Picture 3" descr="C:\Users\user\Desktop\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3501008"/>
            <a:ext cx="2280136" cy="1800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Çıkarımlar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Örneklerden yaptığımız çıkarımlara göre</a:t>
            </a:r>
          </a:p>
          <a:p>
            <a:pPr lvl="2"/>
            <a:endParaRPr lang="tr-TR" dirty="0" smtClean="0"/>
          </a:p>
          <a:p>
            <a:pPr lvl="2"/>
            <a:r>
              <a:rPr lang="tr-TR" dirty="0" smtClean="0"/>
              <a:t>“</a:t>
            </a:r>
            <a:r>
              <a:rPr lang="tr-TR" sz="2800" dirty="0" smtClean="0"/>
              <a:t>0” (sıfır) referans sayısıdır.</a:t>
            </a:r>
          </a:p>
          <a:p>
            <a:pPr lvl="2"/>
            <a:r>
              <a:rPr lang="tr-TR" sz="2800" dirty="0" smtClean="0"/>
              <a:t>Sıfırın altındaki sayılar “ –” işaretiyle gösterilir .</a:t>
            </a:r>
          </a:p>
          <a:p>
            <a:pPr lvl="2"/>
            <a:r>
              <a:rPr lang="tr-TR" sz="2800" dirty="0" smtClean="0"/>
              <a:t>Sıfırın üstündeki sayılar  “+” işaretiyle gösterilir 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Modelleyelim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660" y="3342480"/>
            <a:ext cx="8300655" cy="1561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683568" y="177281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Termometre üzerinde gördüğümüz </a:t>
            </a:r>
            <a:r>
              <a:rPr lang="tr-TR" dirty="0" smtClean="0"/>
              <a:t>“+”</a:t>
            </a:r>
            <a:r>
              <a:rPr lang="tr-TR" dirty="0" smtClean="0"/>
              <a:t>ve “-” işaretli sayıları </a:t>
            </a:r>
            <a:r>
              <a:rPr lang="tr-TR" dirty="0" smtClean="0"/>
              <a:t>sayı doğrusu kullanarak modelleyelim.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263</TotalTime>
  <Words>307</Words>
  <Application>Microsoft Office PowerPoint</Application>
  <PresentationFormat>Ekran Gösterisi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Hisse Senedi</vt:lpstr>
      <vt:lpstr>Tamsayılar</vt:lpstr>
      <vt:lpstr>Hatırlayalım</vt:lpstr>
      <vt:lpstr>Düşünelim, Fikir Yürütelim</vt:lpstr>
      <vt:lpstr>Düşünelim, Fikir Yürütelim</vt:lpstr>
      <vt:lpstr>Düşünelim, Fikir Yürütelim</vt:lpstr>
      <vt:lpstr>Düşünelim, Fikir Yürütelim</vt:lpstr>
      <vt:lpstr>Karşılaştıralım</vt:lpstr>
      <vt:lpstr>Çıkarımlar</vt:lpstr>
      <vt:lpstr>Modelleyelim</vt:lpstr>
      <vt:lpstr>Slayt 10</vt:lpstr>
      <vt:lpstr>Slayt 11</vt:lpstr>
      <vt:lpstr>Örnekler</vt:lpstr>
      <vt:lpstr>Tam sayıları karşılaştıralım</vt:lpstr>
      <vt:lpstr>Örnek 1</vt:lpstr>
      <vt:lpstr>Örnek 2</vt:lpstr>
      <vt:lpstr>Çıkarımlar</vt:lpstr>
      <vt:lpstr>Çözelim-Öğrenelim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Tamsayılar</dc:title>
  <dc:creator>user</dc:creator>
  <cp:lastModifiedBy>user</cp:lastModifiedBy>
  <cp:revision>30</cp:revision>
  <dcterms:created xsi:type="dcterms:W3CDTF">2011-10-24T16:10:40Z</dcterms:created>
  <dcterms:modified xsi:type="dcterms:W3CDTF">2011-10-25T10:40:55Z</dcterms:modified>
</cp:coreProperties>
</file>