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5" r:id="rId9"/>
    <p:sldId id="266"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5C666EE5-0251-4A70-BC31-5B3430439AE9}" type="datetimeFigureOut">
              <a:rPr lang="tr-TR" smtClean="0"/>
              <a:pPr/>
              <a:t>13.11.2011</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79C22D-110D-4BDF-A2A3-3215FB2C8F14}"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66EE5-0251-4A70-BC31-5B3430439AE9}" type="datetimeFigureOut">
              <a:rPr lang="tr-TR" smtClean="0"/>
              <a:pPr/>
              <a:t>13.11.2011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79C22D-110D-4BDF-A2A3-3215FB2C8F1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66EE5-0251-4A70-BC31-5B3430439AE9}" type="datetimeFigureOut">
              <a:rPr lang="tr-TR" smtClean="0"/>
              <a:pPr/>
              <a:t>13.11.2011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79C22D-110D-4BDF-A2A3-3215FB2C8F1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5C666EE5-0251-4A70-BC31-5B3430439AE9}" type="datetimeFigureOut">
              <a:rPr lang="tr-TR" smtClean="0"/>
              <a:pPr/>
              <a:t>13.11.2011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79C22D-110D-4BDF-A2A3-3215FB2C8F14}"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C666EE5-0251-4A70-BC31-5B3430439AE9}" type="datetimeFigureOut">
              <a:rPr lang="tr-TR" smtClean="0"/>
              <a:pPr/>
              <a:t>13.11.2011</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79C22D-110D-4BDF-A2A3-3215FB2C8F14}"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C666EE5-0251-4A70-BC31-5B3430439AE9}" type="datetimeFigureOut">
              <a:rPr lang="tr-TR" smtClean="0"/>
              <a:pPr/>
              <a:t>13.11.2011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79C22D-110D-4BDF-A2A3-3215FB2C8F14}"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5C666EE5-0251-4A70-BC31-5B3430439AE9}" type="datetimeFigureOut">
              <a:rPr lang="tr-TR" smtClean="0"/>
              <a:pPr/>
              <a:t>13.11.2011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79C22D-110D-4BDF-A2A3-3215FB2C8F14}"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C666EE5-0251-4A70-BC31-5B3430439AE9}" type="datetimeFigureOut">
              <a:rPr lang="tr-TR" smtClean="0"/>
              <a:pPr/>
              <a:t>13.11.2011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79C22D-110D-4BDF-A2A3-3215FB2C8F1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666EE5-0251-4A70-BC31-5B3430439AE9}" type="datetimeFigureOut">
              <a:rPr lang="tr-TR" smtClean="0"/>
              <a:pPr/>
              <a:t>13.11.2011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79C22D-110D-4BDF-A2A3-3215FB2C8F1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C666EE5-0251-4A70-BC31-5B3430439AE9}" type="datetimeFigureOut">
              <a:rPr lang="tr-TR" smtClean="0"/>
              <a:pPr/>
              <a:t>13.11.2011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79C22D-110D-4BDF-A2A3-3215FB2C8F14}"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C666EE5-0251-4A70-BC31-5B3430439AE9}" type="datetimeFigureOut">
              <a:rPr lang="tr-TR" smtClean="0"/>
              <a:pPr/>
              <a:t>13.11.2011</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79C22D-110D-4BDF-A2A3-3215FB2C8F14}"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C666EE5-0251-4A70-BC31-5B3430439AE9}" type="datetimeFigureOut">
              <a:rPr lang="tr-TR" smtClean="0"/>
              <a:pPr/>
              <a:t>13.11.2011</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79C22D-110D-4BDF-A2A3-3215FB2C8F1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sz="5400" dirty="0" smtClean="0"/>
              <a:t>6-A</a:t>
            </a:r>
            <a:endParaRPr lang="tr-TR" sz="5400" dirty="0"/>
          </a:p>
        </p:txBody>
      </p:sp>
      <p:sp>
        <p:nvSpPr>
          <p:cNvPr id="2" name="1 Başlık"/>
          <p:cNvSpPr>
            <a:spLocks noGrp="1"/>
          </p:cNvSpPr>
          <p:nvPr>
            <p:ph type="ctrTitle"/>
          </p:nvPr>
        </p:nvSpPr>
        <p:spPr/>
        <p:txBody>
          <a:bodyPr/>
          <a:lstStyle/>
          <a:p>
            <a:r>
              <a:rPr lang="tr-TR" sz="6600" dirty="0" smtClean="0"/>
              <a:t>AÇILAR</a:t>
            </a:r>
            <a:r>
              <a:rPr lang="tr-TR" dirty="0" smtClean="0"/>
              <a:t> </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Oyun zamanı</a:t>
            </a:r>
            <a:endParaRPr lang="tr-TR" b="1" dirty="0"/>
          </a:p>
        </p:txBody>
      </p:sp>
      <p:sp>
        <p:nvSpPr>
          <p:cNvPr id="3" name="2 İçerik Yer Tutucusu"/>
          <p:cNvSpPr>
            <a:spLocks noGrp="1"/>
          </p:cNvSpPr>
          <p:nvPr>
            <p:ph sz="quarter" idx="1"/>
          </p:nvPr>
        </p:nvSpPr>
        <p:spPr/>
        <p:txBody>
          <a:bodyPr>
            <a:normAutofit lnSpcReduction="10000"/>
          </a:bodyPr>
          <a:lstStyle/>
          <a:p>
            <a:r>
              <a:rPr lang="tr-TR" dirty="0" smtClean="0"/>
              <a:t>Keşif görevine çıkan bir askerin uçağı Atlas okyanusunda bir adaya düşer. Askerin telsizinden kesik kesik sinyaller gelmektedir. Partneriniz ve sana da bu askeri kurtarma görevi verilir. Bulunduğunuz konuma göre askerden gelen üç sinyalin yerini tespit ettiniz. Bu bilgilerden ve elinizdeki pusuladan yararlanarak,</a:t>
            </a:r>
          </a:p>
          <a:p>
            <a:pPr marL="777240" lvl="1" indent="-457200">
              <a:buFont typeface="+mj-lt"/>
              <a:buAutoNum type="arabicPeriod"/>
            </a:pPr>
            <a:r>
              <a:rPr lang="tr-TR" dirty="0" smtClean="0"/>
              <a:t>Tespit ettiğiniz bölgelerin size göre açısal yönlerini belirleyiniz.</a:t>
            </a:r>
          </a:p>
          <a:p>
            <a:pPr marL="777240" lvl="1" indent="-457200">
              <a:buFont typeface="+mj-lt"/>
              <a:buAutoNum type="arabicPeriod"/>
            </a:pPr>
            <a:r>
              <a:rPr lang="tr-TR" dirty="0" smtClean="0"/>
              <a:t>Bu açı değerlerinin aritmetik ortalamasını alarak askerin bulunduğu yeri yaklaşık olarak tahmin edeniz.</a:t>
            </a:r>
          </a:p>
          <a:p>
            <a:pPr marL="777240" lvl="1" indent="-457200">
              <a:buFont typeface="+mj-lt"/>
              <a:buAutoNum type="arabicPeriod"/>
            </a:pPr>
            <a:r>
              <a:rPr lang="tr-TR" dirty="0" smtClean="0"/>
              <a:t>Yön değişikliğinizi askeri üsse bildiriniz. . ( ör: kuzey batı yönünde, 150° dereceyle harekete geçtik.)</a:t>
            </a:r>
          </a:p>
          <a:p>
            <a:pPr lvl="1">
              <a:buNone/>
            </a:pPr>
            <a:endParaRPr lang="tr-TR" dirty="0" smtClean="0"/>
          </a:p>
          <a:p>
            <a:pPr lvl="1"/>
            <a:endParaRPr lang="tr-TR" dirty="0" smtClean="0"/>
          </a:p>
          <a:p>
            <a:pPr lvl="1"/>
            <a:endParaRPr lang="tr-TR" dirty="0" smtClean="0"/>
          </a:p>
          <a:p>
            <a:pPr lvl="1"/>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Düşünelim, Fikir yürütelim…</a:t>
            </a:r>
            <a:endParaRPr lang="tr-TR" b="1" dirty="0"/>
          </a:p>
        </p:txBody>
      </p:sp>
      <p:sp>
        <p:nvSpPr>
          <p:cNvPr id="3" name="2 İçerik Yer Tutucusu"/>
          <p:cNvSpPr>
            <a:spLocks noGrp="1"/>
          </p:cNvSpPr>
          <p:nvPr>
            <p:ph sz="quarter" idx="1"/>
          </p:nvPr>
        </p:nvSpPr>
        <p:spPr>
          <a:xfrm>
            <a:off x="457200" y="1600200"/>
            <a:ext cx="8219256" cy="4709120"/>
          </a:xfrm>
        </p:spPr>
        <p:txBody>
          <a:bodyPr>
            <a:normAutofit/>
          </a:bodyPr>
          <a:lstStyle/>
          <a:p>
            <a:endParaRPr lang="tr-TR" dirty="0" smtClean="0"/>
          </a:p>
          <a:p>
            <a:endParaRPr lang="tr-TR" dirty="0" smtClean="0"/>
          </a:p>
          <a:p>
            <a:pPr>
              <a:buNone/>
            </a:pPr>
            <a:endParaRPr lang="tr-TR" dirty="0" smtClean="0"/>
          </a:p>
          <a:p>
            <a:r>
              <a:rPr lang="tr-TR" dirty="0" smtClean="0"/>
              <a:t>Açılara neden ihtiyaç duyarız? </a:t>
            </a:r>
          </a:p>
          <a:p>
            <a:endParaRPr lang="tr-TR" dirty="0" smtClean="0"/>
          </a:p>
          <a:p>
            <a:r>
              <a:rPr lang="tr-TR" dirty="0" smtClean="0"/>
              <a:t>Günlük hayatta açıların kullanım alanları nelerdir?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Açılar ve günlük hayat</a:t>
            </a:r>
            <a:endParaRPr lang="tr-TR" b="1" dirty="0"/>
          </a:p>
        </p:txBody>
      </p:sp>
      <p:pic>
        <p:nvPicPr>
          <p:cNvPr id="2051" name="Picture 3" descr="C:\Users\user\Desktop\bina.jpg"/>
          <p:cNvPicPr>
            <a:picLocks noChangeAspect="1" noChangeArrowheads="1"/>
          </p:cNvPicPr>
          <p:nvPr/>
        </p:nvPicPr>
        <p:blipFill>
          <a:blip r:embed="rId2" cstate="print"/>
          <a:srcRect/>
          <a:stretch>
            <a:fillRect/>
          </a:stretch>
        </p:blipFill>
        <p:spPr bwMode="auto">
          <a:xfrm>
            <a:off x="323528" y="1268760"/>
            <a:ext cx="3312368" cy="2576286"/>
          </a:xfrm>
          <a:prstGeom prst="rect">
            <a:avLst/>
          </a:prstGeom>
          <a:noFill/>
        </p:spPr>
      </p:pic>
      <p:pic>
        <p:nvPicPr>
          <p:cNvPr id="2052" name="Picture 4" descr="C:\Users\user\Desktop\astronomi.jpg"/>
          <p:cNvPicPr>
            <a:picLocks noChangeAspect="1" noChangeArrowheads="1"/>
          </p:cNvPicPr>
          <p:nvPr/>
        </p:nvPicPr>
        <p:blipFill>
          <a:blip r:embed="rId3" cstate="print"/>
          <a:srcRect/>
          <a:stretch>
            <a:fillRect/>
          </a:stretch>
        </p:blipFill>
        <p:spPr bwMode="auto">
          <a:xfrm>
            <a:off x="4140888" y="2996952"/>
            <a:ext cx="4337876" cy="2042914"/>
          </a:xfrm>
          <a:prstGeom prst="rect">
            <a:avLst/>
          </a:prstGeom>
          <a:noFill/>
        </p:spPr>
      </p:pic>
      <p:sp>
        <p:nvSpPr>
          <p:cNvPr id="8" name="7 Metin kutusu"/>
          <p:cNvSpPr txBox="1"/>
          <p:nvPr/>
        </p:nvSpPr>
        <p:spPr>
          <a:xfrm>
            <a:off x="1043608" y="4077072"/>
            <a:ext cx="3024336" cy="369332"/>
          </a:xfrm>
          <a:prstGeom prst="rect">
            <a:avLst/>
          </a:prstGeom>
          <a:noFill/>
        </p:spPr>
        <p:txBody>
          <a:bodyPr wrap="square" rtlCol="0">
            <a:spAutoFit/>
          </a:bodyPr>
          <a:lstStyle/>
          <a:p>
            <a:r>
              <a:rPr lang="tr-TR" dirty="0" smtClean="0"/>
              <a:t> Mimaride</a:t>
            </a:r>
            <a:endParaRPr lang="tr-TR" dirty="0"/>
          </a:p>
        </p:txBody>
      </p:sp>
      <p:sp>
        <p:nvSpPr>
          <p:cNvPr id="9" name="8 Metin kutusu"/>
          <p:cNvSpPr txBox="1"/>
          <p:nvPr/>
        </p:nvSpPr>
        <p:spPr>
          <a:xfrm>
            <a:off x="4860032" y="5445224"/>
            <a:ext cx="3096344" cy="369332"/>
          </a:xfrm>
          <a:prstGeom prst="rect">
            <a:avLst/>
          </a:prstGeom>
          <a:noFill/>
        </p:spPr>
        <p:txBody>
          <a:bodyPr wrap="square" rtlCol="0">
            <a:spAutoFit/>
          </a:bodyPr>
          <a:lstStyle/>
          <a:p>
            <a:r>
              <a:rPr lang="tr-TR" dirty="0" smtClean="0"/>
              <a:t>Astronomide</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Açılar ve günlük hayat</a:t>
            </a:r>
            <a:endParaRPr lang="tr-TR" b="1" dirty="0"/>
          </a:p>
        </p:txBody>
      </p:sp>
      <p:pic>
        <p:nvPicPr>
          <p:cNvPr id="4" name="Picture 2"/>
          <p:cNvPicPr>
            <a:picLocks noGrp="1" noChangeAspect="1" noChangeArrowheads="1"/>
          </p:cNvPicPr>
          <p:nvPr>
            <p:ph sz="quarter" idx="1"/>
          </p:nvPr>
        </p:nvPicPr>
        <p:blipFill>
          <a:blip r:embed="rId2" cstate="print"/>
          <a:srcRect/>
          <a:stretch>
            <a:fillRect/>
          </a:stretch>
        </p:blipFill>
        <p:spPr bwMode="auto">
          <a:xfrm>
            <a:off x="899592" y="1628800"/>
            <a:ext cx="2811388" cy="2811388"/>
          </a:xfrm>
          <a:prstGeom prst="rect">
            <a:avLst/>
          </a:prstGeom>
          <a:noFill/>
          <a:ln w="9525">
            <a:noFill/>
            <a:miter lim="800000"/>
            <a:headEnd/>
            <a:tailEnd/>
          </a:ln>
        </p:spPr>
      </p:pic>
      <p:sp>
        <p:nvSpPr>
          <p:cNvPr id="5" name="4 Metin kutusu"/>
          <p:cNvSpPr txBox="1"/>
          <p:nvPr/>
        </p:nvSpPr>
        <p:spPr>
          <a:xfrm>
            <a:off x="4860032" y="1988840"/>
            <a:ext cx="3312368" cy="1200329"/>
          </a:xfrm>
          <a:prstGeom prst="rect">
            <a:avLst/>
          </a:prstGeom>
          <a:noFill/>
        </p:spPr>
        <p:txBody>
          <a:bodyPr wrap="square" rtlCol="0">
            <a:spAutoFit/>
          </a:bodyPr>
          <a:lstStyle/>
          <a:p>
            <a:r>
              <a:rPr lang="tr-TR" dirty="0" smtClean="0"/>
              <a:t> Yön belirlemede….</a:t>
            </a:r>
          </a:p>
          <a:p>
            <a:pPr>
              <a:buFont typeface="Arial" pitchFamily="34" charset="0"/>
              <a:buChar char="•"/>
            </a:pPr>
            <a:r>
              <a:rPr lang="tr-TR" dirty="0"/>
              <a:t> G</a:t>
            </a:r>
            <a:r>
              <a:rPr lang="tr-TR" dirty="0" smtClean="0"/>
              <a:t>emiler</a:t>
            </a:r>
          </a:p>
          <a:p>
            <a:pPr>
              <a:buFont typeface="Arial" pitchFamily="34" charset="0"/>
              <a:buChar char="•"/>
            </a:pPr>
            <a:r>
              <a:rPr lang="tr-TR" dirty="0" smtClean="0"/>
              <a:t>Uçaklar</a:t>
            </a:r>
          </a:p>
          <a:p>
            <a:pPr>
              <a:buFont typeface="Arial" pitchFamily="34" charset="0"/>
              <a:buChar char="•"/>
            </a:pPr>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Not alalım…</a:t>
            </a:r>
            <a:endParaRPr lang="tr-TR" b="1" dirty="0"/>
          </a:p>
        </p:txBody>
      </p:sp>
      <p:sp>
        <p:nvSpPr>
          <p:cNvPr id="3" name="2 İçerik Yer Tutucusu"/>
          <p:cNvSpPr>
            <a:spLocks noGrp="1"/>
          </p:cNvSpPr>
          <p:nvPr>
            <p:ph sz="quarter" idx="1"/>
          </p:nvPr>
        </p:nvSpPr>
        <p:spPr>
          <a:xfrm>
            <a:off x="467544" y="1412776"/>
            <a:ext cx="6347048" cy="1684784"/>
          </a:xfrm>
        </p:spPr>
        <p:txBody>
          <a:bodyPr/>
          <a:lstStyle/>
          <a:p>
            <a:r>
              <a:rPr lang="tr-TR" dirty="0" smtClean="0"/>
              <a:t> Başlangıç noktası aynı olan iki ışın </a:t>
            </a:r>
            <a:r>
              <a:rPr lang="tr-TR" b="1" i="1" dirty="0" smtClean="0"/>
              <a:t>açı</a:t>
            </a:r>
            <a:r>
              <a:rPr lang="tr-TR" dirty="0" smtClean="0"/>
              <a:t> oluşturur.</a:t>
            </a:r>
            <a:endParaRPr lang="tr-TR" dirty="0"/>
          </a:p>
        </p:txBody>
      </p:sp>
      <p:pic>
        <p:nvPicPr>
          <p:cNvPr id="3074" name="Picture 2"/>
          <p:cNvPicPr>
            <a:picLocks noChangeAspect="1" noChangeArrowheads="1"/>
          </p:cNvPicPr>
          <p:nvPr/>
        </p:nvPicPr>
        <p:blipFill>
          <a:blip r:embed="rId2" cstate="print"/>
          <a:srcRect/>
          <a:stretch>
            <a:fillRect/>
          </a:stretch>
        </p:blipFill>
        <p:spPr bwMode="auto">
          <a:xfrm>
            <a:off x="899592" y="3140968"/>
            <a:ext cx="2881222" cy="2454374"/>
          </a:xfrm>
          <a:prstGeom prst="rect">
            <a:avLst/>
          </a:prstGeom>
          <a:noFill/>
          <a:ln w="9525">
            <a:noFill/>
            <a:miter lim="800000"/>
            <a:headEnd/>
            <a:tailEnd/>
          </a:ln>
        </p:spPr>
      </p:pic>
      <p:sp>
        <p:nvSpPr>
          <p:cNvPr id="20" name="19 Metin kutusu"/>
          <p:cNvSpPr txBox="1"/>
          <p:nvPr/>
        </p:nvSpPr>
        <p:spPr>
          <a:xfrm>
            <a:off x="4572000" y="3140968"/>
            <a:ext cx="3960440" cy="369332"/>
          </a:xfrm>
          <a:prstGeom prst="rect">
            <a:avLst/>
          </a:prstGeom>
          <a:noFill/>
        </p:spPr>
        <p:txBody>
          <a:bodyPr wrap="square" rtlCol="0">
            <a:spAutoFit/>
          </a:bodyPr>
          <a:lstStyle/>
          <a:p>
            <a:endParaRPr lang="tr-TR" dirty="0"/>
          </a:p>
        </p:txBody>
      </p:sp>
      <p:sp>
        <p:nvSpPr>
          <p:cNvPr id="3118"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117" name="Picture 4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76056" y="2780928"/>
            <a:ext cx="2520280" cy="669032"/>
          </a:xfrm>
          <a:prstGeom prst="rect">
            <a:avLst/>
          </a:prstGeom>
          <a:noFill/>
        </p:spPr>
      </p:pic>
      <p:sp>
        <p:nvSpPr>
          <p:cNvPr id="51" name="50 Metin kutusu"/>
          <p:cNvSpPr txBox="1"/>
          <p:nvPr/>
        </p:nvSpPr>
        <p:spPr>
          <a:xfrm>
            <a:off x="5004048" y="3429000"/>
            <a:ext cx="3168352" cy="923330"/>
          </a:xfrm>
          <a:prstGeom prst="rect">
            <a:avLst/>
          </a:prstGeom>
          <a:noFill/>
        </p:spPr>
        <p:txBody>
          <a:bodyPr wrap="square" rtlCol="0">
            <a:spAutoFit/>
          </a:bodyPr>
          <a:lstStyle/>
          <a:p>
            <a:r>
              <a:rPr lang="tr-TR" dirty="0" smtClean="0"/>
              <a:t>Yandaki açı “AOB açısı”, “BOA açısı” veya “O açısı” olarak okunur.</a:t>
            </a:r>
            <a:endParaRPr lang="tr-TR" dirty="0"/>
          </a:p>
        </p:txBody>
      </p:sp>
      <p:sp>
        <p:nvSpPr>
          <p:cNvPr id="3120" name="Rectangle 4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119" name="Picture 4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292080" y="4653136"/>
            <a:ext cx="1872208" cy="776766"/>
          </a:xfrm>
          <a:prstGeom prst="rect">
            <a:avLst/>
          </a:prstGeom>
          <a:noFill/>
        </p:spPr>
      </p:pic>
      <p:sp>
        <p:nvSpPr>
          <p:cNvPr id="55" name="54 Metin kutusu"/>
          <p:cNvSpPr txBox="1"/>
          <p:nvPr/>
        </p:nvSpPr>
        <p:spPr>
          <a:xfrm>
            <a:off x="5436096" y="5229200"/>
            <a:ext cx="3384376" cy="369332"/>
          </a:xfrm>
          <a:prstGeom prst="rect">
            <a:avLst/>
          </a:prstGeom>
          <a:noFill/>
        </p:spPr>
        <p:txBody>
          <a:bodyPr wrap="square" rtlCol="0">
            <a:spAutoFit/>
          </a:bodyPr>
          <a:lstStyle/>
          <a:p>
            <a:r>
              <a:rPr lang="tr-TR" dirty="0"/>
              <a:t>s</a:t>
            </a:r>
            <a:r>
              <a:rPr lang="tr-TR" dirty="0" smtClean="0"/>
              <a:t>embolleriyle gösterilir.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400" b="1" dirty="0" smtClean="0">
                <a:solidFill>
                  <a:schemeClr val="tx1"/>
                </a:solidFill>
              </a:rPr>
              <a:t>Kendi açımızı oluşturalım</a:t>
            </a:r>
            <a:endParaRPr lang="tr-TR" sz="4400" b="1" dirty="0">
              <a:solidFill>
                <a:schemeClr val="tx1"/>
              </a:solidFill>
            </a:endParaRPr>
          </a:p>
        </p:txBody>
      </p:sp>
      <p:sp>
        <p:nvSpPr>
          <p:cNvPr id="3" name="2 Metin Yer Tutucusu"/>
          <p:cNvSpPr>
            <a:spLocks noGrp="1"/>
          </p:cNvSpPr>
          <p:nvPr>
            <p:ph type="body" idx="1"/>
          </p:nvPr>
        </p:nvSpPr>
        <p:spPr/>
        <p:txBody>
          <a:bodyPr>
            <a:normAutofit/>
          </a:bodyPr>
          <a:lstStyle/>
          <a:p>
            <a:r>
              <a:rPr lang="tr-TR" sz="7200" dirty="0" smtClean="0"/>
              <a:t>Etkinlik 1</a:t>
            </a:r>
            <a:endParaRPr lang="tr-TR" sz="7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Çıkarımlar</a:t>
            </a:r>
            <a:endParaRPr lang="tr-TR" b="1" dirty="0"/>
          </a:p>
        </p:txBody>
      </p:sp>
      <p:pic>
        <p:nvPicPr>
          <p:cNvPr id="32770" name="Picture 2"/>
          <p:cNvPicPr>
            <a:picLocks noGrp="1" noChangeAspect="1" noChangeArrowheads="1"/>
          </p:cNvPicPr>
          <p:nvPr>
            <p:ph sz="quarter" idx="1"/>
          </p:nvPr>
        </p:nvPicPr>
        <p:blipFill>
          <a:blip r:embed="rId2" cstate="print"/>
          <a:srcRect/>
          <a:stretch>
            <a:fillRect/>
          </a:stretch>
        </p:blipFill>
        <p:spPr bwMode="auto">
          <a:xfrm>
            <a:off x="4067944" y="1556792"/>
            <a:ext cx="4261470" cy="3744416"/>
          </a:xfrm>
          <a:prstGeom prst="rect">
            <a:avLst/>
          </a:prstGeom>
          <a:noFill/>
          <a:ln w="9525">
            <a:noFill/>
            <a:miter lim="800000"/>
            <a:headEnd/>
            <a:tailEnd/>
          </a:ln>
        </p:spPr>
      </p:pic>
      <p:sp>
        <p:nvSpPr>
          <p:cNvPr id="5" name="4 Metin kutusu"/>
          <p:cNvSpPr txBox="1"/>
          <p:nvPr/>
        </p:nvSpPr>
        <p:spPr>
          <a:xfrm>
            <a:off x="611560" y="1916832"/>
            <a:ext cx="3528392" cy="2677656"/>
          </a:xfrm>
          <a:prstGeom prst="rect">
            <a:avLst/>
          </a:prstGeom>
          <a:noFill/>
        </p:spPr>
        <p:txBody>
          <a:bodyPr wrap="square" rtlCol="0">
            <a:spAutoFit/>
          </a:bodyPr>
          <a:lstStyle/>
          <a:p>
            <a:pPr>
              <a:buFont typeface="Arial" pitchFamily="34" charset="0"/>
              <a:buChar char="•"/>
            </a:pPr>
            <a:r>
              <a:rPr lang="tr-TR" dirty="0" smtClean="0"/>
              <a:t> </a:t>
            </a:r>
            <a:r>
              <a:rPr lang="tr-TR" sz="2800" dirty="0" smtClean="0"/>
              <a:t>Açının kenarları arasında kalan bölge </a:t>
            </a:r>
            <a:r>
              <a:rPr lang="tr-TR" sz="2800" b="1" dirty="0" smtClean="0"/>
              <a:t>açının iç bölgesidir</a:t>
            </a:r>
            <a:r>
              <a:rPr lang="tr-TR" sz="2800" dirty="0" smtClean="0"/>
              <a:t>.</a:t>
            </a:r>
          </a:p>
          <a:p>
            <a:pPr>
              <a:buFont typeface="Arial" pitchFamily="34" charset="0"/>
              <a:buChar char="•"/>
            </a:pPr>
            <a:r>
              <a:rPr lang="tr-TR" sz="2800" dirty="0" smtClean="0"/>
              <a:t>Açı ile açının kenarları dışında kalan bölge </a:t>
            </a:r>
            <a:r>
              <a:rPr lang="tr-TR" sz="2800" b="1" dirty="0" smtClean="0"/>
              <a:t>açının dış bölgesidir</a:t>
            </a:r>
            <a:r>
              <a:rPr lang="tr-TR" sz="2800" dirty="0" smtClean="0"/>
              <a:t>.</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400" b="1" dirty="0" smtClean="0">
                <a:solidFill>
                  <a:schemeClr val="tx1"/>
                </a:solidFill>
              </a:rPr>
              <a:t>Açıları ölçelim</a:t>
            </a:r>
            <a:endParaRPr lang="tr-TR" sz="4400" b="1" dirty="0">
              <a:solidFill>
                <a:schemeClr val="tx1"/>
              </a:solidFill>
            </a:endParaRPr>
          </a:p>
        </p:txBody>
      </p:sp>
      <p:sp>
        <p:nvSpPr>
          <p:cNvPr id="3" name="2 Metin Yer Tutucusu"/>
          <p:cNvSpPr>
            <a:spLocks noGrp="1"/>
          </p:cNvSpPr>
          <p:nvPr>
            <p:ph type="body" idx="1"/>
          </p:nvPr>
        </p:nvSpPr>
        <p:spPr/>
        <p:txBody>
          <a:bodyPr>
            <a:normAutofit/>
          </a:bodyPr>
          <a:lstStyle/>
          <a:p>
            <a:r>
              <a:rPr lang="tr-TR" sz="7200" dirty="0" smtClean="0"/>
              <a:t>Etkinlik 2</a:t>
            </a:r>
            <a:endParaRPr lang="tr-TR" sz="7200" dirty="0"/>
          </a:p>
        </p:txBody>
      </p:sp>
      <p:sp>
        <p:nvSpPr>
          <p:cNvPr id="4" name="3 Metin kutusu"/>
          <p:cNvSpPr txBox="1"/>
          <p:nvPr/>
        </p:nvSpPr>
        <p:spPr>
          <a:xfrm>
            <a:off x="4427984" y="3212976"/>
            <a:ext cx="4032448" cy="1815882"/>
          </a:xfrm>
          <a:prstGeom prst="rect">
            <a:avLst/>
          </a:prstGeom>
          <a:noFill/>
        </p:spPr>
        <p:txBody>
          <a:bodyPr wrap="square" rtlCol="0">
            <a:spAutoFit/>
          </a:bodyPr>
          <a:lstStyle/>
          <a:p>
            <a:pPr marL="342900" indent="-342900">
              <a:buFont typeface="+mj-lt"/>
              <a:buAutoNum type="arabicPeriod"/>
            </a:pPr>
            <a:r>
              <a:rPr lang="tr-TR" sz="2800" dirty="0" smtClean="0"/>
              <a:t>Rastgele bir açı çizin ve iletki yardımıyla bu açının ölçüsünü bulun.</a:t>
            </a:r>
          </a:p>
          <a:p>
            <a:pPr marL="342900" indent="-342900">
              <a:buFont typeface="+mj-lt"/>
              <a:buAutoNum type="arabicPeriod"/>
            </a:pPr>
            <a:r>
              <a:rPr lang="tr-TR" sz="2800" dirty="0" smtClean="0"/>
              <a:t>45° </a:t>
            </a:r>
            <a:r>
              <a:rPr lang="tr-TR" sz="2800" dirty="0" err="1" smtClean="0"/>
              <a:t>lik</a:t>
            </a:r>
            <a:r>
              <a:rPr lang="tr-TR" sz="2800" dirty="0" smtClean="0"/>
              <a:t> başka bir açı çizin.</a:t>
            </a:r>
            <a:endParaRPr lang="tr-T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Not alalım</a:t>
            </a:r>
            <a:endParaRPr lang="tr-TR" b="1" dirty="0"/>
          </a:p>
        </p:txBody>
      </p:sp>
      <p:sp>
        <p:nvSpPr>
          <p:cNvPr id="3" name="2 İçerik Yer Tutucusu"/>
          <p:cNvSpPr>
            <a:spLocks noGrp="1"/>
          </p:cNvSpPr>
          <p:nvPr>
            <p:ph sz="quarter" idx="1"/>
          </p:nvPr>
        </p:nvSpPr>
        <p:spPr/>
        <p:txBody>
          <a:bodyPr/>
          <a:lstStyle/>
          <a:p>
            <a:endParaRPr lang="tr-TR" dirty="0" smtClean="0"/>
          </a:p>
          <a:p>
            <a:r>
              <a:rPr lang="tr-TR" dirty="0" smtClean="0"/>
              <a:t> Bir A açısının ölçüsü        ile gösterilir.</a:t>
            </a:r>
          </a:p>
          <a:p>
            <a:pPr lvl="1"/>
            <a:r>
              <a:rPr lang="tr-TR" dirty="0" smtClean="0"/>
              <a:t>Örneğin           = 37º  </a:t>
            </a:r>
          </a:p>
          <a:p>
            <a:pPr lvl="1"/>
            <a:endParaRPr lang="tr-TR" dirty="0" smtClean="0"/>
          </a:p>
          <a:p>
            <a:r>
              <a:rPr lang="tr-TR" dirty="0" smtClean="0"/>
              <a:t>Ölçüleri eşit olan açılara </a:t>
            </a:r>
            <a:r>
              <a:rPr lang="tr-TR" b="1" dirty="0" smtClean="0"/>
              <a:t>eş açılar </a:t>
            </a:r>
            <a:r>
              <a:rPr lang="tr-TR" dirty="0" smtClean="0"/>
              <a:t>denir.</a:t>
            </a:r>
          </a:p>
          <a:p>
            <a:pPr lvl="1"/>
            <a:r>
              <a:rPr lang="tr-TR" dirty="0" smtClean="0"/>
              <a:t>A ve B açıları eş açılar ise          =         </a:t>
            </a:r>
            <a:r>
              <a:rPr lang="tr-TR" dirty="0" err="1" smtClean="0"/>
              <a:t>dir</a:t>
            </a:r>
            <a:r>
              <a:rPr lang="tr-TR" dirty="0" smtClean="0"/>
              <a:t>.</a:t>
            </a:r>
          </a:p>
          <a:p>
            <a:endParaRPr lang="tr-TR" dirty="0"/>
          </a:p>
        </p:txBody>
      </p:sp>
      <p:graphicFrame>
        <p:nvGraphicFramePr>
          <p:cNvPr id="5" name="4 Nesne"/>
          <p:cNvGraphicFramePr>
            <a:graphicFrameLocks noChangeAspect="1"/>
          </p:cNvGraphicFramePr>
          <p:nvPr/>
        </p:nvGraphicFramePr>
        <p:xfrm>
          <a:off x="3851920" y="1916832"/>
          <a:ext cx="432048" cy="401187"/>
        </p:xfrm>
        <a:graphic>
          <a:graphicData uri="http://schemas.openxmlformats.org/presentationml/2006/ole">
            <p:oleObj spid="_x0000_s33795" name="Equation" r:id="rId3" imgW="355320" imgH="330120" progId="Equation.DSMT4">
              <p:embed/>
            </p:oleObj>
          </a:graphicData>
        </a:graphic>
      </p:graphicFrame>
      <p:graphicFrame>
        <p:nvGraphicFramePr>
          <p:cNvPr id="33797" name="Object 5"/>
          <p:cNvGraphicFramePr>
            <a:graphicFrameLocks noChangeAspect="1"/>
          </p:cNvGraphicFramePr>
          <p:nvPr/>
        </p:nvGraphicFramePr>
        <p:xfrm>
          <a:off x="2699792" y="2348880"/>
          <a:ext cx="433388" cy="401637"/>
        </p:xfrm>
        <a:graphic>
          <a:graphicData uri="http://schemas.openxmlformats.org/presentationml/2006/ole">
            <p:oleObj spid="_x0000_s33797" name="Equation" r:id="rId4" imgW="355320" imgH="330120" progId="Equation.DSMT4">
              <p:embed/>
            </p:oleObj>
          </a:graphicData>
        </a:graphic>
      </p:graphicFrame>
      <p:graphicFrame>
        <p:nvGraphicFramePr>
          <p:cNvPr id="8" name="7 Nesne"/>
          <p:cNvGraphicFramePr>
            <a:graphicFrameLocks noChangeAspect="1"/>
          </p:cNvGraphicFramePr>
          <p:nvPr/>
        </p:nvGraphicFramePr>
        <p:xfrm>
          <a:off x="4355976" y="3717032"/>
          <a:ext cx="504056" cy="402208"/>
        </p:xfrm>
        <a:graphic>
          <a:graphicData uri="http://schemas.openxmlformats.org/presentationml/2006/ole">
            <p:oleObj spid="_x0000_s33798" name="Equation" r:id="rId5" imgW="355320" imgH="330120" progId="Equation.DSMT4">
              <p:embed/>
            </p:oleObj>
          </a:graphicData>
        </a:graphic>
      </p:graphicFrame>
      <p:graphicFrame>
        <p:nvGraphicFramePr>
          <p:cNvPr id="9" name="8 Nesne"/>
          <p:cNvGraphicFramePr>
            <a:graphicFrameLocks noChangeAspect="1"/>
          </p:cNvGraphicFramePr>
          <p:nvPr/>
        </p:nvGraphicFramePr>
        <p:xfrm>
          <a:off x="5292080" y="3717032"/>
          <a:ext cx="432048" cy="401187"/>
        </p:xfrm>
        <a:graphic>
          <a:graphicData uri="http://schemas.openxmlformats.org/presentationml/2006/ole">
            <p:oleObj spid="_x0000_s33799" name="Equation" r:id="rId6" imgW="355320" imgH="330120" progId="Equation.DSMT4">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364</TotalTime>
  <Words>245</Words>
  <Application>Microsoft Office PowerPoint</Application>
  <PresentationFormat>Ekran Gösterisi (4:3)</PresentationFormat>
  <Paragraphs>43</Paragraphs>
  <Slides>10</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10</vt:i4>
      </vt:variant>
    </vt:vector>
  </HeadingPairs>
  <TitlesOfParts>
    <vt:vector size="12" baseType="lpstr">
      <vt:lpstr>Hisse Senedi</vt:lpstr>
      <vt:lpstr>Equation</vt:lpstr>
      <vt:lpstr>AÇILAR </vt:lpstr>
      <vt:lpstr>Düşünelim, Fikir yürütelim…</vt:lpstr>
      <vt:lpstr>Açılar ve günlük hayat</vt:lpstr>
      <vt:lpstr>Açılar ve günlük hayat</vt:lpstr>
      <vt:lpstr>Not alalım…</vt:lpstr>
      <vt:lpstr>Kendi açımızı oluşturalım</vt:lpstr>
      <vt:lpstr>Çıkarımlar</vt:lpstr>
      <vt:lpstr>Açıları ölçelim</vt:lpstr>
      <vt:lpstr>Not alalım</vt:lpstr>
      <vt:lpstr>Oyun zamanı</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36</cp:revision>
  <dcterms:created xsi:type="dcterms:W3CDTF">2011-11-13T12:12:27Z</dcterms:created>
  <dcterms:modified xsi:type="dcterms:W3CDTF">2011-11-13T18:17:26Z</dcterms:modified>
</cp:coreProperties>
</file>